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1" r:id="rId2"/>
  </p:sldMasterIdLst>
  <p:notesMasterIdLst>
    <p:notesMasterId r:id="rId11"/>
  </p:notesMasterIdLst>
  <p:sldIdLst>
    <p:sldId id="277" r:id="rId3"/>
    <p:sldId id="306" r:id="rId4"/>
    <p:sldId id="258" r:id="rId5"/>
    <p:sldId id="308" r:id="rId6"/>
    <p:sldId id="311" r:id="rId7"/>
    <p:sldId id="310" r:id="rId8"/>
    <p:sldId id="307" r:id="rId9"/>
    <p:sldId id="312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Введение" id="{CB6BBEF7-9717-4733-A929-535518E6EBF6}">
          <p14:sldIdLst>
            <p14:sldId id="277"/>
            <p14:sldId id="306"/>
            <p14:sldId id="258"/>
            <p14:sldId id="308"/>
            <p14:sldId id="311"/>
            <p14:sldId id="310"/>
            <p14:sldId id="307"/>
            <p14:sldId id="312"/>
          </p14:sldIdLst>
        </p14:section>
        <p14:section name="Улучшение презентации" id="{E2D565D1-BA5E-44E6-A40E-50A644912248}">
          <p14:sldIdLst/>
        </p14:section>
        <p14:section name="Доставка презентации" id="{71D59651-8EFA-4415-9623-98B4C4A8699C}">
          <p14:sldIdLst/>
        </p14:section>
        <p14:section name="Это еще не все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5" autoAdjust="0"/>
    <p:restoredTop sz="89903" autoAdjust="0"/>
  </p:normalViewPr>
  <p:slideViewPr>
    <p:cSldViewPr>
      <p:cViewPr varScale="1">
        <p:scale>
          <a:sx n="65" d="100"/>
          <a:sy n="65" d="100"/>
        </p:scale>
        <p:origin x="-16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rPr/>
              <a:pPr/>
              <a:t>16.05.2017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34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презентация демонстрирует новые возможности PowerPoint. Ее рекомендуется просматривать в режиме показа слайдов. Эти слайды должны дать вам представление о том, какие эффектные презентации можно создать с помощью PowerPoint 2010.</a:t>
            </a:r>
          </a:p>
          <a:p>
            <a:endParaRPr lang="ru-RU" dirty="0" smtClean="0"/>
          </a:p>
          <a:p>
            <a:r>
              <a:rPr lang="ru-RU" dirty="0" smtClean="0"/>
              <a:t>Для доступа к другим образцам шаблонов перейдите на вкладку "Файл", а затем щелкните "Образцы слайдов" на вкладке "Создать".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41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1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31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03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5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2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3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59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8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prstClr val="white"/>
                </a:solidFill>
              </a:rPr>
              <a:pPr/>
              <a:t>17.05.2017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2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3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47F28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17.05.2017</a:t>
            </a:fld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prstClr val="white"/>
                </a:solidFill>
              </a:rPr>
              <a:pPr/>
              <a:t>17.05.2017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prstClr val="white"/>
                </a:solidFill>
              </a:rPr>
              <a:pPr/>
              <a:t>17.05.2017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prstClr val="white"/>
                </a:solidFill>
              </a:rPr>
              <a:pPr/>
              <a:t>17.05.2017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0D5ECE-8B49-45CD-BE81-EF81920D196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17.05.2017</a:t>
            </a:fld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ru-RU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ru-RU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ru-RU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94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>
                <a:solidFill>
                  <a:prstClr val="white"/>
                </a:solidFill>
              </a:rPr>
              <a:pPr/>
              <a:t>17.05.2017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61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ru-RU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17.05.2017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3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1255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>
                <a:solidFill>
                  <a:prstClr val="white"/>
                </a:solidFill>
              </a:rPr>
              <a:pPr/>
              <a:t>17.05.2017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6015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>
                <a:solidFill>
                  <a:prstClr val="white"/>
                </a:solidFill>
              </a:rPr>
              <a:pPr/>
              <a:t>17.05.2017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6269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ru-RU">
                <a:solidFill>
                  <a:srgbClr val="262626">
                    <a:tint val="75000"/>
                  </a:srgbClr>
                </a:solidFill>
              </a:rPr>
              <a:pPr/>
              <a:t>17.05.2017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6811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16.05.2017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58050E-B668-4FA7-85AD-C750C80A6E9B}" type="datetimeFigureOut">
              <a:rPr lang="ru-RU" smtClean="0"/>
              <a:pPr/>
              <a:t>17.05.2017</a:t>
            </a:fld>
            <a:endParaRPr kumimoji="0"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0D5ECE-8B49-45CD-BE81-EF81920D1969}" type="slidenum">
              <a:rPr lang="ru-RU" smtClean="0"/>
              <a:pPr/>
              <a:t>‹#›</a:t>
            </a:fld>
            <a:endParaRPr kumimoji="0"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78" r:id="rId13"/>
    <p:sldLayoutId id="2147483681" r:id="rId14"/>
    <p:sldLayoutId id="2147483684" r:id="rId15"/>
    <p:sldLayoutId id="2147483685" r:id="rId16"/>
    <p:sldLayoutId id="2147483687" r:id="rId17"/>
    <p:sldLayoutId id="2147483689" r:id="rId18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19672" y="1292651"/>
            <a:ext cx="7200800" cy="1416269"/>
          </a:xfrm>
        </p:spPr>
        <p:txBody>
          <a:bodyPr>
            <a:normAutofit/>
          </a:bodyPr>
          <a:lstStyle/>
          <a:p>
            <a:r>
              <a:rPr lang="ru-RU" sz="1800" dirty="0"/>
              <a:t>обзор новых </a:t>
            </a:r>
            <a:r>
              <a:rPr lang="ru-RU" sz="1800" dirty="0" smtClean="0"/>
              <a:t>возможностей – Костанайский регион</a:t>
            </a:r>
            <a:endParaRPr lang="ru-RU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3068960"/>
            <a:ext cx="7239000" cy="4396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0" dirty="0" smtClean="0">
                <a:solidFill>
                  <a:srgbClr val="7BCF27"/>
                </a:solidFill>
                <a:latin typeface="Calibri" pitchFamily="34" charset="0"/>
              </a:rPr>
              <a:t>Отчет по командировке</a:t>
            </a:r>
            <a:endParaRPr lang="ru-RU" sz="8000" b="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7504" y="3596907"/>
            <a:ext cx="5961112" cy="1416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Менеджер КазАТО – Баймагамбетов Ербол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60648"/>
            <a:ext cx="369015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Дата командировки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26.04 – 30.04. 2017г.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Регион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Костанайская область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Количество компаний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в регионе</a:t>
            </a:r>
            <a:r>
              <a:rPr lang="en-US" sz="1400" dirty="0" smtClean="0"/>
              <a:t>: </a:t>
            </a:r>
            <a:r>
              <a:rPr lang="ru-RU" sz="1600" b="1" dirty="0" smtClean="0"/>
              <a:t>9</a:t>
            </a:r>
            <a:endParaRPr lang="ru-RU" sz="1400" b="1" dirty="0" smtClean="0"/>
          </a:p>
          <a:p>
            <a:endParaRPr lang="en-US" sz="1400" dirty="0" smtClean="0"/>
          </a:p>
          <a:p>
            <a:r>
              <a:rPr lang="ru-RU" sz="1600" b="1" dirty="0" smtClean="0"/>
              <a:t>Основные цели командировки</a:t>
            </a:r>
            <a:r>
              <a:rPr lang="en-US" sz="1600" b="1" dirty="0" smtClean="0"/>
              <a:t>:</a:t>
            </a:r>
          </a:p>
          <a:p>
            <a:r>
              <a:rPr lang="en-US" sz="1400" dirty="0" smtClean="0"/>
              <a:t>a</a:t>
            </a:r>
            <a:r>
              <a:rPr lang="ru-RU" sz="1400" dirty="0" smtClean="0"/>
              <a:t>)Встреча с транспортными компаниями-членами КазАТО</a:t>
            </a:r>
            <a:endParaRPr lang="en-US" sz="1400" dirty="0" smtClean="0"/>
          </a:p>
          <a:p>
            <a:r>
              <a:rPr lang="ru-RU" sz="1400" dirty="0" smtClean="0"/>
              <a:t>б)Выявление возникающих проблем при осуществлении деятельности</a:t>
            </a:r>
            <a:endParaRPr lang="en-US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653136"/>
            <a:ext cx="7668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1400" dirty="0" smtClean="0"/>
              <a:t>А</a:t>
            </a:r>
            <a:r>
              <a:rPr lang="ru-RU" sz="1400" dirty="0" smtClean="0"/>
              <a:t>втомобильный транспорт  - 87 % от общего объема перевозок.</a:t>
            </a:r>
          </a:p>
          <a:p>
            <a:pPr fontAlgn="base"/>
            <a:r>
              <a:rPr lang="ru-RU" sz="1400" dirty="0" smtClean="0"/>
              <a:t>За 2016 года перевезено грузов автомобильным транспортом 208,0 млн. тонн.</a:t>
            </a:r>
          </a:p>
          <a:p>
            <a:pPr fontAlgn="base"/>
            <a:r>
              <a:rPr lang="ru-RU" sz="1400" dirty="0" smtClean="0"/>
              <a:t>Грузооборот составил 4 848,7 млн. </a:t>
            </a:r>
            <a:r>
              <a:rPr lang="ru-RU" sz="1400" dirty="0" err="1" smtClean="0"/>
              <a:t>ткм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373216"/>
            <a:ext cx="7555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Протяженность автомобильных дорог общего пользования Костанайской области составляет 9 289 км, в том числе: республиканского значения – 1 410 км, областного значения –  2 208 км, районного значения     5 671 км.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2420888"/>
            <a:ext cx="3757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Международные автомобильные пункты </a:t>
            </a:r>
            <a:r>
              <a:rPr lang="ru-RU" sz="1200" b="1" dirty="0" smtClean="0"/>
              <a:t>пропуска:</a:t>
            </a:r>
          </a:p>
          <a:p>
            <a:r>
              <a:rPr lang="ru-RU" sz="1200" dirty="0" smtClean="0"/>
              <a:t>А) </a:t>
            </a:r>
            <a:r>
              <a:rPr lang="ru-RU" sz="1200" dirty="0" err="1" smtClean="0"/>
              <a:t>Кайрак</a:t>
            </a:r>
            <a:r>
              <a:rPr lang="ru-RU" sz="1200" dirty="0" smtClean="0"/>
              <a:t> - Бугристое (Челябинская область)</a:t>
            </a:r>
          </a:p>
          <a:p>
            <a:r>
              <a:rPr lang="ru-RU" sz="1200" dirty="0" smtClean="0"/>
              <a:t>Б</a:t>
            </a:r>
            <a:r>
              <a:rPr lang="ru-RU" sz="1200" dirty="0"/>
              <a:t>) </a:t>
            </a:r>
            <a:r>
              <a:rPr lang="ru-RU" sz="1200" dirty="0" err="1" smtClean="0"/>
              <a:t>Акбалшык</a:t>
            </a:r>
            <a:r>
              <a:rPr lang="ru-RU" sz="1200" dirty="0" smtClean="0"/>
              <a:t> – Воскресенское (Курганская </a:t>
            </a:r>
            <a:r>
              <a:rPr lang="ru-RU" sz="1200" dirty="0"/>
              <a:t>область</a:t>
            </a:r>
            <a:r>
              <a:rPr lang="ru-RU" sz="1200" dirty="0" smtClean="0"/>
              <a:t>)</a:t>
            </a:r>
          </a:p>
          <a:p>
            <a:r>
              <a:rPr lang="ru-RU" sz="1200" b="1" dirty="0" smtClean="0"/>
              <a:t>Пункты пропуска открытые для двухстороннего сообщения:</a:t>
            </a:r>
          </a:p>
          <a:p>
            <a:r>
              <a:rPr lang="ru-RU" sz="1200" dirty="0" smtClean="0"/>
              <a:t>А) </a:t>
            </a:r>
            <a:r>
              <a:rPr lang="ru-RU" sz="1200" dirty="0" err="1" smtClean="0"/>
              <a:t>Кондыбай</a:t>
            </a:r>
            <a:r>
              <a:rPr lang="ru-RU" sz="1200" dirty="0" smtClean="0"/>
              <a:t> – Комсомольский (Оренбургская </a:t>
            </a:r>
            <a:r>
              <a:rPr lang="ru-RU" sz="1200" dirty="0"/>
              <a:t>обл.)</a:t>
            </a:r>
          </a:p>
          <a:p>
            <a:r>
              <a:rPr lang="ru-RU" sz="1200" dirty="0" smtClean="0"/>
              <a:t>Б) </a:t>
            </a:r>
            <a:r>
              <a:rPr lang="ru-RU" sz="1200" dirty="0" err="1" smtClean="0"/>
              <a:t>Желкуар</a:t>
            </a:r>
            <a:r>
              <a:rPr lang="ru-RU" sz="1200" dirty="0" smtClean="0"/>
              <a:t> - Мариинский (Оренбургская </a:t>
            </a:r>
            <a:r>
              <a:rPr lang="ru-RU" sz="1200" dirty="0"/>
              <a:t>обл</a:t>
            </a:r>
            <a:r>
              <a:rPr lang="ru-RU" sz="1200" dirty="0" smtClean="0"/>
              <a:t>.)</a:t>
            </a:r>
          </a:p>
          <a:p>
            <a:r>
              <a:rPr lang="ru-RU" sz="1200" dirty="0" smtClean="0"/>
              <a:t>В) </a:t>
            </a:r>
            <a:r>
              <a:rPr lang="ru-RU" sz="1200" dirty="0" err="1" smtClean="0"/>
              <a:t>Аят</a:t>
            </a:r>
            <a:r>
              <a:rPr lang="ru-RU" sz="1200" dirty="0" smtClean="0"/>
              <a:t> - Николаевка </a:t>
            </a:r>
            <a:r>
              <a:rPr lang="ru-RU" sz="1200" dirty="0"/>
              <a:t>(Челябинская обл.)</a:t>
            </a:r>
          </a:p>
          <a:p>
            <a:r>
              <a:rPr lang="ru-RU" sz="1200" dirty="0" smtClean="0"/>
              <a:t>Г) </a:t>
            </a:r>
            <a:r>
              <a:rPr lang="ru-RU" sz="1200" dirty="0" err="1" smtClean="0"/>
              <a:t>Убаган</a:t>
            </a:r>
            <a:r>
              <a:rPr lang="ru-RU" sz="1200" dirty="0" smtClean="0"/>
              <a:t> </a:t>
            </a:r>
            <a:r>
              <a:rPr lang="ru-RU" sz="1200" dirty="0"/>
              <a:t>- Звериноголовское (Курганская обл.)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247" y="281315"/>
            <a:ext cx="3728725" cy="4078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2148569" y="2266840"/>
            <a:ext cx="5486400" cy="10419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 anchor="b" anchorCtr="0">
            <a:normAutofit/>
          </a:bodyPr>
          <a:lstStyle/>
          <a:p>
            <a:pPr algn="ctr"/>
            <a:r>
              <a:rPr sz="3200" b="1" dirty="0" smtClean="0">
                <a:solidFill>
                  <a:prstClr val="white"/>
                </a:solidFill>
              </a:rPr>
              <a:t>Общая информация</a:t>
            </a:r>
            <a:endParaRPr sz="32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928" y="6083436"/>
            <a:ext cx="8906055" cy="738664"/>
          </a:xfrm>
          <a:prstGeom prst="rect">
            <a:avLst/>
          </a:prstGeom>
          <a:blipFill dpi="0" rotWithShape="1">
            <a:blip r:embed="rId5">
              <a:alphaModFix amt="76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1737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0999" y="44624"/>
            <a:ext cx="7068015" cy="8367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Транспортные компании по Костанайской области</a:t>
            </a:r>
            <a:endParaRPr lang="ru-RU" sz="2000" b="1" dirty="0"/>
          </a:p>
        </p:txBody>
      </p:sp>
      <p:sp>
        <p:nvSpPr>
          <p:cNvPr id="22" name="Объект 21"/>
          <p:cNvSpPr>
            <a:spLocks noGrp="1"/>
          </p:cNvSpPr>
          <p:nvPr>
            <p:ph sz="half" idx="1"/>
          </p:nvPr>
        </p:nvSpPr>
        <p:spPr>
          <a:xfrm>
            <a:off x="380999" y="1124744"/>
            <a:ext cx="2736303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ТОО </a:t>
            </a:r>
            <a:r>
              <a:rPr lang="ru-RU" sz="1400" b="1" dirty="0"/>
              <a:t>«</a:t>
            </a:r>
            <a:r>
              <a:rPr lang="en-US" sz="1400" b="1" dirty="0" err="1"/>
              <a:t>Damir</a:t>
            </a:r>
            <a:r>
              <a:rPr lang="en-US" sz="1400" b="1" dirty="0"/>
              <a:t> Logistic</a:t>
            </a:r>
            <a:r>
              <a:rPr lang="ru-RU" sz="1400" b="1" dirty="0" smtClean="0"/>
              <a:t>» 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 smtClean="0"/>
              <a:t>Директор: </a:t>
            </a:r>
            <a:r>
              <a:rPr lang="ru-RU" sz="1400" b="1" dirty="0" err="1" smtClean="0"/>
              <a:t>Тасыбаева</a:t>
            </a:r>
            <a:r>
              <a:rPr lang="ru-RU" sz="1400" b="1" dirty="0" smtClean="0"/>
              <a:t> Динара</a:t>
            </a:r>
          </a:p>
          <a:p>
            <a:pPr marL="0" indent="0">
              <a:buNone/>
            </a:pPr>
            <a:r>
              <a:rPr lang="ru-RU" sz="1400" dirty="0" smtClean="0"/>
              <a:t>Адрес: г. Костанай, ул.Алтынсарина 163</a:t>
            </a:r>
          </a:p>
          <a:p>
            <a:pPr marL="0" indent="0">
              <a:buNone/>
            </a:pPr>
            <a:r>
              <a:rPr lang="ru-RU" sz="1400" b="1" dirty="0" smtClean="0"/>
              <a:t>Подвижной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5, аренда 20</a:t>
            </a:r>
          </a:p>
          <a:p>
            <a:pPr marL="0" indent="0">
              <a:buNone/>
            </a:pPr>
            <a:r>
              <a:rPr lang="ru-RU" sz="1400" dirty="0" err="1" smtClean="0"/>
              <a:t>Рефрежираторы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Монголия - СНГ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8" name="Объект 21"/>
          <p:cNvSpPr>
            <a:spLocks noGrp="1"/>
          </p:cNvSpPr>
          <p:nvPr>
            <p:ph sz="half" idx="1"/>
          </p:nvPr>
        </p:nvSpPr>
        <p:spPr>
          <a:xfrm>
            <a:off x="2843808" y="1124744"/>
            <a:ext cx="306092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400" b="1" dirty="0" smtClean="0"/>
              <a:t>ИП «Саламатов А.М.»</a:t>
            </a:r>
            <a:r>
              <a:rPr lang="ru-RU" sz="1400" b="1" dirty="0" smtClean="0"/>
              <a:t> 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 smtClean="0"/>
              <a:t>Директор: </a:t>
            </a:r>
            <a:r>
              <a:rPr lang="ru-RU" sz="1400" b="1" dirty="0" err="1" smtClean="0"/>
              <a:t>Саламатов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Алтымбек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Мендыгалиевич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Адрес: </a:t>
            </a:r>
            <a:r>
              <a:rPr lang="ru-RU" sz="1400" dirty="0" err="1" smtClean="0"/>
              <a:t>г.Костанай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ул.Карбышева</a:t>
            </a:r>
            <a:r>
              <a:rPr lang="ru-RU" sz="1400" dirty="0" smtClean="0"/>
              <a:t>, 38/2</a:t>
            </a:r>
          </a:p>
          <a:p>
            <a:pPr marL="0" indent="0"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15, аренда 4</a:t>
            </a:r>
          </a:p>
          <a:p>
            <a:pPr marL="0" indent="0">
              <a:buNone/>
            </a:pPr>
            <a:r>
              <a:rPr lang="ru-RU" sz="1400" dirty="0" err="1"/>
              <a:t>Р</a:t>
            </a:r>
            <a:r>
              <a:rPr lang="ru-RU" sz="1400" dirty="0" err="1" smtClean="0"/>
              <a:t>ефрежираторы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Китай- Россия - 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r>
              <a:rPr lang="ru-RU" sz="1400" dirty="0" smtClean="0"/>
              <a:t>Страны СНГ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10" name="Объект 21"/>
          <p:cNvSpPr>
            <a:spLocks noGrp="1"/>
          </p:cNvSpPr>
          <p:nvPr>
            <p:ph sz="half" idx="1"/>
          </p:nvPr>
        </p:nvSpPr>
        <p:spPr>
          <a:xfrm>
            <a:off x="5796136" y="1124744"/>
            <a:ext cx="3096344" cy="398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ТОО «Автодом </a:t>
            </a:r>
            <a:r>
              <a:rPr lang="en-US" sz="1400" b="1" dirty="0" smtClean="0"/>
              <a:t>Motors KST</a:t>
            </a:r>
            <a:r>
              <a:rPr lang="ru-RU" sz="1400" b="1" dirty="0" smtClean="0"/>
              <a:t>»</a:t>
            </a:r>
          </a:p>
          <a:p>
            <a:pPr marL="0" indent="0">
              <a:buNone/>
            </a:pPr>
            <a:r>
              <a:rPr lang="ru-RU" sz="1400" b="1" dirty="0" smtClean="0"/>
              <a:t>Директор: Алексей Степаненко</a:t>
            </a:r>
          </a:p>
          <a:p>
            <a:pPr marL="0" indent="0">
              <a:buNone/>
            </a:pPr>
            <a:r>
              <a:rPr lang="ru-RU" sz="1400" dirty="0" smtClean="0"/>
              <a:t>Адрес: г. </a:t>
            </a:r>
            <a:r>
              <a:rPr lang="ru-RU" sz="1400" dirty="0" err="1" smtClean="0"/>
              <a:t>Костанай</a:t>
            </a:r>
            <a:r>
              <a:rPr lang="ru-RU" sz="1400" dirty="0" smtClean="0"/>
              <a:t>, ул.</a:t>
            </a:r>
            <a:r>
              <a:rPr lang="en-US" sz="1400" dirty="0" smtClean="0"/>
              <a:t> </a:t>
            </a:r>
            <a:r>
              <a:rPr lang="ru-RU" sz="1400" dirty="0" smtClean="0"/>
              <a:t>Баймагамбетова , 153</a:t>
            </a:r>
          </a:p>
          <a:p>
            <a:pPr marL="0" indent="0">
              <a:buNone/>
            </a:pPr>
            <a:r>
              <a:rPr lang="ru-RU" sz="1400" dirty="0" smtClean="0"/>
              <a:t>тел. 8 (7142) 500-205</a:t>
            </a:r>
          </a:p>
          <a:p>
            <a:pPr marL="0" indent="0">
              <a:buNone/>
            </a:pPr>
            <a:r>
              <a:rPr lang="ru-RU" sz="1400" b="1" dirty="0" smtClean="0"/>
              <a:t>Подвижной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7, аренда 0</a:t>
            </a:r>
          </a:p>
          <a:p>
            <a:pPr marL="0" indent="0">
              <a:buNone/>
            </a:pPr>
            <a:r>
              <a:rPr lang="ru-RU" sz="1400" dirty="0" smtClean="0"/>
              <a:t>Автовозы</a:t>
            </a:r>
          </a:p>
          <a:p>
            <a:pPr marL="0" indent="0">
              <a:buNone/>
            </a:pPr>
            <a:r>
              <a:rPr lang="ru-RU" sz="1400" dirty="0" err="1" smtClean="0"/>
              <a:t>Рефрежираторы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 Казахстан</a:t>
            </a:r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581128"/>
            <a:ext cx="2787434" cy="18937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30" y="4581128"/>
            <a:ext cx="2640294" cy="1893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5258" y="4581128"/>
            <a:ext cx="3117222" cy="1893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5897"/>
            <a:ext cx="7068015" cy="8367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Транспортные компании по Костанайской области</a:t>
            </a:r>
            <a:endParaRPr lang="ru-RU" sz="2000" b="1" dirty="0"/>
          </a:p>
        </p:txBody>
      </p:sp>
      <p:sp>
        <p:nvSpPr>
          <p:cNvPr id="22" name="Объект 21"/>
          <p:cNvSpPr>
            <a:spLocks noGrp="1"/>
          </p:cNvSpPr>
          <p:nvPr>
            <p:ph sz="half" idx="1"/>
          </p:nvPr>
        </p:nvSpPr>
        <p:spPr>
          <a:xfrm>
            <a:off x="228452" y="1124744"/>
            <a:ext cx="297539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ТОО «</a:t>
            </a:r>
            <a:r>
              <a:rPr lang="ru-RU" sz="1400" b="1" dirty="0" err="1" smtClean="0"/>
              <a:t>ИнтерТрансАвто</a:t>
            </a:r>
            <a:r>
              <a:rPr lang="ru-RU" sz="1400" b="1" dirty="0" smtClean="0"/>
              <a:t> Костанай»</a:t>
            </a:r>
          </a:p>
          <a:p>
            <a:pPr marL="0" indent="0">
              <a:buNone/>
            </a:pPr>
            <a:r>
              <a:rPr lang="ru-RU" sz="1400" b="1" dirty="0" smtClean="0"/>
              <a:t>Директор: Лысенко Виктор </a:t>
            </a:r>
          </a:p>
          <a:p>
            <a:pPr marL="0" indent="0">
              <a:buNone/>
            </a:pPr>
            <a:r>
              <a:rPr lang="ru-RU" sz="1400" dirty="0" smtClean="0"/>
              <a:t>Адрес: г. Костанай,</a:t>
            </a:r>
            <a:br>
              <a:rPr lang="ru-RU" sz="1400" dirty="0" smtClean="0"/>
            </a:br>
            <a:r>
              <a:rPr lang="ru-RU" sz="1400" dirty="0" smtClean="0"/>
              <a:t>ул.</a:t>
            </a:r>
            <a:r>
              <a:rPr lang="en-US" sz="1400" dirty="0" smtClean="0"/>
              <a:t> </a:t>
            </a:r>
            <a:r>
              <a:rPr lang="ru-RU" sz="1400" dirty="0" smtClean="0"/>
              <a:t>Аль-</a:t>
            </a:r>
            <a:r>
              <a:rPr lang="ru-RU" sz="1400" dirty="0" err="1" smtClean="0"/>
              <a:t>фараби</a:t>
            </a:r>
            <a:r>
              <a:rPr lang="ru-RU" sz="1400" dirty="0" smtClean="0"/>
              <a:t>, 111А</a:t>
            </a:r>
          </a:p>
          <a:p>
            <a:pPr marL="0" indent="0">
              <a:buNone/>
            </a:pPr>
            <a:r>
              <a:rPr lang="ru-RU" sz="1400" dirty="0" smtClean="0"/>
              <a:t>тел. </a:t>
            </a:r>
            <a:r>
              <a:rPr lang="ru-RU" sz="1400" dirty="0"/>
              <a:t>8 (7142) 917-552</a:t>
            </a:r>
          </a:p>
          <a:p>
            <a:pPr marL="0" indent="0">
              <a:buNone/>
            </a:pPr>
            <a:r>
              <a:rPr lang="ru-RU" sz="1400" b="1" dirty="0" smtClean="0"/>
              <a:t>Подвижной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53, аренда 0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222222"/>
                </a:solidFill>
                <a:latin typeface="+mj-lt"/>
              </a:rPr>
              <a:t>Изотермический фургон, Открытый бортовой полуприцеп, Автосцепка, Рефрижераторный фургон, Тент, </a:t>
            </a:r>
            <a:r>
              <a:rPr lang="ru-RU" sz="1400" dirty="0" smtClean="0">
                <a:solidFill>
                  <a:srgbClr val="222222"/>
                </a:solidFill>
                <a:latin typeface="+mj-lt"/>
              </a:rPr>
              <a:t>полуприцеп</a:t>
            </a:r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 Казахстан</a:t>
            </a:r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059832" y="1162544"/>
            <a:ext cx="2847156" cy="4858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ИП «</a:t>
            </a:r>
            <a:r>
              <a:rPr lang="ru-RU" sz="1400" b="1" dirty="0" err="1" smtClean="0"/>
              <a:t>Сусаренко</a:t>
            </a:r>
            <a:r>
              <a:rPr lang="ru-RU" sz="1400" b="1" dirty="0" smtClean="0"/>
              <a:t> В.П.»</a:t>
            </a:r>
          </a:p>
          <a:p>
            <a:pPr marL="0" indent="0">
              <a:buNone/>
            </a:pPr>
            <a:r>
              <a:rPr lang="ru-RU" sz="1400" b="1" dirty="0" smtClean="0"/>
              <a:t>Директор</a:t>
            </a:r>
            <a:r>
              <a:rPr lang="ru-RU" sz="1400" b="1" dirty="0"/>
              <a:t>: </a:t>
            </a:r>
            <a:r>
              <a:rPr lang="ru-RU" sz="1400" b="1" dirty="0" err="1" smtClean="0"/>
              <a:t>Сусаренко</a:t>
            </a:r>
            <a:r>
              <a:rPr lang="ru-RU" sz="1400" b="1" dirty="0" smtClean="0"/>
              <a:t> Валерий </a:t>
            </a:r>
            <a:endParaRPr lang="ru-RU" sz="1400" b="1" dirty="0"/>
          </a:p>
          <a:p>
            <a:pPr marL="0" indent="0">
              <a:buNone/>
            </a:pPr>
            <a:r>
              <a:rPr lang="ru-RU" sz="1400" dirty="0"/>
              <a:t>Адрес: г. Костанай,</a:t>
            </a:r>
            <a:br>
              <a:rPr lang="ru-RU" sz="1400" dirty="0"/>
            </a:br>
            <a:r>
              <a:rPr lang="ru-RU" sz="1400" dirty="0"/>
              <a:t>ул.</a:t>
            </a:r>
            <a:r>
              <a:rPr lang="en-US" sz="1400" dirty="0"/>
              <a:t> </a:t>
            </a:r>
            <a:r>
              <a:rPr lang="ru-RU" sz="1400" dirty="0" smtClean="0"/>
              <a:t>Герцена, 49/3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тел. 8 </a:t>
            </a:r>
            <a:r>
              <a:rPr lang="ru-RU" sz="1400" dirty="0" smtClean="0"/>
              <a:t>(777) 6488461 </a:t>
            </a:r>
          </a:p>
          <a:p>
            <a:pPr marL="0" indent="0">
              <a:buNone/>
            </a:pPr>
            <a:r>
              <a:rPr lang="ru-RU" sz="1400" b="1" dirty="0" smtClean="0"/>
              <a:t>Подвижной состав:</a:t>
            </a:r>
            <a:endParaRPr lang="ru-RU" sz="1400" b="1" dirty="0"/>
          </a:p>
          <a:p>
            <a:pPr marL="0" indent="0">
              <a:buNone/>
            </a:pPr>
            <a:r>
              <a:rPr lang="ru-RU" sz="1400" dirty="0" smtClean="0"/>
              <a:t>Баланс 20, аренда 5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Тент, </a:t>
            </a:r>
            <a:r>
              <a:rPr lang="ru-RU" sz="1400" dirty="0" err="1"/>
              <a:t>Рефрежиратор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Основные </a:t>
            </a:r>
            <a:r>
              <a:rPr lang="ru-RU" sz="1400" b="1" dirty="0" smtClean="0"/>
              <a:t>направления</a:t>
            </a:r>
            <a:r>
              <a:rPr lang="ru-RU" sz="1400" b="1" dirty="0"/>
              <a:t>:</a:t>
            </a:r>
          </a:p>
          <a:p>
            <a:pPr marL="0" indent="0">
              <a:buNone/>
            </a:pPr>
            <a:r>
              <a:rPr lang="ru-RU" sz="1400" dirty="0"/>
              <a:t>Казахстан – Европа – Казахстан </a:t>
            </a:r>
          </a:p>
          <a:p>
            <a:pPr marL="0" indent="0">
              <a:buNone/>
            </a:pPr>
            <a:r>
              <a:rPr lang="ru-RU" sz="1400" dirty="0"/>
              <a:t>Казахстан – Россия – Казахстан</a:t>
            </a:r>
          </a:p>
          <a:p>
            <a:endParaRPr lang="ru-RU" sz="1400" dirty="0"/>
          </a:p>
        </p:txBody>
      </p:sp>
      <p:sp>
        <p:nvSpPr>
          <p:cNvPr id="8" name="Объект 21"/>
          <p:cNvSpPr txBox="1">
            <a:spLocks/>
          </p:cNvSpPr>
          <p:nvPr/>
        </p:nvSpPr>
        <p:spPr>
          <a:xfrm>
            <a:off x="5906988" y="1162544"/>
            <a:ext cx="3096344" cy="368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ТОО «ИнтерАвтоТранс»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Директор: Лобанов Валерий Петрович</a:t>
            </a:r>
          </a:p>
          <a:p>
            <a:pPr marL="0" indent="0">
              <a:buNone/>
            </a:pPr>
            <a:r>
              <a:rPr lang="ru-RU" sz="1400" dirty="0" smtClean="0"/>
              <a:t>Адрес: Костанайская область, Рудный, ул</a:t>
            </a:r>
            <a:r>
              <a:rPr lang="ru-RU" sz="1400" dirty="0"/>
              <a:t>. Топоркова, </a:t>
            </a:r>
            <a:r>
              <a:rPr lang="ru-RU" sz="1400" dirty="0" smtClean="0"/>
              <a:t>27 111500 тел. 8 (7142) 917-552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="1" dirty="0" smtClean="0"/>
              <a:t>Подвижной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87, аренда 0</a:t>
            </a:r>
          </a:p>
          <a:p>
            <a:pPr marL="0" indent="0">
              <a:buNone/>
            </a:pPr>
            <a:r>
              <a:rPr lang="ru-RU" sz="1400" dirty="0" smtClean="0"/>
              <a:t>Изотермический </a:t>
            </a:r>
            <a:r>
              <a:rPr lang="ru-RU" sz="1400" dirty="0"/>
              <a:t>фургон, Открытый бортовой полуприцеп, Автосцепка, Рефрижераторный фургон, Тент, </a:t>
            </a:r>
            <a:r>
              <a:rPr lang="ru-RU" sz="1400" dirty="0" smtClean="0"/>
              <a:t>полуприцеп</a:t>
            </a:r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 smtClean="0"/>
              <a:t>Казахстан – Россия – Казахстан</a:t>
            </a:r>
          </a:p>
          <a:p>
            <a:endParaRPr lang="ru-RU" sz="1400" dirty="0" smtClean="0"/>
          </a:p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080" y="4829175"/>
            <a:ext cx="2724148" cy="1861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228" y="4829176"/>
            <a:ext cx="2762473" cy="1861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524" y="4829175"/>
            <a:ext cx="3018556" cy="18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735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0999" y="44624"/>
            <a:ext cx="7068015" cy="8367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Транспортные компании по Костанайской области</a:t>
            </a:r>
            <a:endParaRPr lang="ru-RU" sz="2000" b="1" dirty="0"/>
          </a:p>
        </p:txBody>
      </p:sp>
      <p:sp>
        <p:nvSpPr>
          <p:cNvPr id="22" name="Объект 21"/>
          <p:cNvSpPr>
            <a:spLocks noGrp="1"/>
          </p:cNvSpPr>
          <p:nvPr>
            <p:ph sz="half" idx="1"/>
          </p:nvPr>
        </p:nvSpPr>
        <p:spPr>
          <a:xfrm>
            <a:off x="381000" y="1124744"/>
            <a:ext cx="2678832" cy="3155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ТОО «</a:t>
            </a:r>
            <a:r>
              <a:rPr lang="en-US" sz="1400" b="1" dirty="0" smtClean="0"/>
              <a:t>SKORNYAK</a:t>
            </a:r>
            <a:r>
              <a:rPr lang="ru-RU" sz="1400" b="1" dirty="0" smtClean="0"/>
              <a:t>» 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 smtClean="0"/>
              <a:t>Директор:</a:t>
            </a:r>
            <a:r>
              <a:rPr lang="ru-RU" sz="1400" b="1" dirty="0"/>
              <a:t> </a:t>
            </a:r>
            <a:r>
              <a:rPr lang="ru-RU" sz="1400" b="1" dirty="0" err="1" smtClean="0"/>
              <a:t>Ахмадеев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Шагиахмет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Адрес: </a:t>
            </a:r>
            <a:r>
              <a:rPr lang="ru-RU" sz="1400" dirty="0"/>
              <a:t>г</a:t>
            </a:r>
            <a:r>
              <a:rPr lang="ru-RU" sz="1400" dirty="0" smtClean="0"/>
              <a:t>. Костанай</a:t>
            </a:r>
            <a:r>
              <a:rPr lang="ru-RU" sz="1400" dirty="0"/>
              <a:t>. Адрес, 110000 УЛ БАЗОВАЯ, </a:t>
            </a:r>
            <a:r>
              <a:rPr lang="ru-RU" sz="1400" dirty="0" smtClean="0"/>
              <a:t>1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545454"/>
                </a:solidFill>
                <a:latin typeface="+mj-lt"/>
              </a:rPr>
              <a:t>тел. </a:t>
            </a:r>
            <a:r>
              <a:rPr lang="ru-RU" sz="1400" dirty="0">
                <a:solidFill>
                  <a:srgbClr val="545454"/>
                </a:solidFill>
                <a:latin typeface="+mj-lt"/>
              </a:rPr>
              <a:t>+7(7142) 22-89-12</a:t>
            </a:r>
            <a:endParaRPr lang="ru-RU" sz="1400" dirty="0" smtClean="0">
              <a:latin typeface="+mj-lt"/>
            </a:endParaRPr>
          </a:p>
          <a:p>
            <a:pPr marL="0" indent="0">
              <a:buNone/>
            </a:pPr>
            <a:r>
              <a:rPr lang="ru-RU" sz="1400" b="1" dirty="0" smtClean="0"/>
              <a:t>Подвижной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7, аренда 5</a:t>
            </a:r>
          </a:p>
          <a:p>
            <a:pPr marL="0" indent="0">
              <a:buNone/>
            </a:pPr>
            <a:r>
              <a:rPr lang="ru-RU" sz="1400" dirty="0" err="1" smtClean="0"/>
              <a:t>Рефрежираторы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СНГ - 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8" name="Объект 21"/>
          <p:cNvSpPr>
            <a:spLocks noGrp="1"/>
          </p:cNvSpPr>
          <p:nvPr>
            <p:ph sz="half" idx="1"/>
          </p:nvPr>
        </p:nvSpPr>
        <p:spPr>
          <a:xfrm>
            <a:off x="3059832" y="1124744"/>
            <a:ext cx="2808312" cy="3155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ТОО «Фурор Авто»</a:t>
            </a:r>
            <a:endParaRPr lang="en-US" sz="1400" b="1" dirty="0" smtClean="0"/>
          </a:p>
          <a:p>
            <a:pPr marL="0" indent="0">
              <a:buNone/>
            </a:pPr>
            <a:r>
              <a:rPr lang="ru-RU" sz="1400" b="1" dirty="0" smtClean="0"/>
              <a:t>Директор: </a:t>
            </a:r>
            <a:r>
              <a:rPr lang="ru-RU" sz="1400" b="1" dirty="0" err="1" smtClean="0"/>
              <a:t>Бурдинская</a:t>
            </a:r>
            <a:r>
              <a:rPr lang="ru-RU" sz="1400" b="1" dirty="0" smtClean="0"/>
              <a:t> Наталья</a:t>
            </a:r>
          </a:p>
          <a:p>
            <a:pPr marL="0" indent="0">
              <a:buNone/>
            </a:pPr>
            <a:r>
              <a:rPr lang="ru-RU" sz="1400" dirty="0" smtClean="0"/>
              <a:t>Адрес: г. Костанай, </a:t>
            </a:r>
            <a:br>
              <a:rPr lang="ru-RU" sz="1400" dirty="0" smtClean="0"/>
            </a:br>
            <a:r>
              <a:rPr lang="ru-RU" sz="1400" dirty="0" smtClean="0"/>
              <a:t>ул. </a:t>
            </a:r>
            <a:r>
              <a:rPr lang="ru-RU" sz="1400" dirty="0" err="1" smtClean="0"/>
              <a:t>Карбышева</a:t>
            </a:r>
            <a:r>
              <a:rPr lang="ru-RU" sz="1400" dirty="0" smtClean="0"/>
              <a:t> 32</a:t>
            </a:r>
          </a:p>
          <a:p>
            <a:pPr marL="0" indent="0"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одвижной состав:</a:t>
            </a:r>
          </a:p>
          <a:p>
            <a:pPr marL="0" indent="0">
              <a:buNone/>
            </a:pPr>
            <a:r>
              <a:rPr lang="ru-RU" sz="1400" dirty="0" smtClean="0"/>
              <a:t>Баланс 1, аренда 2</a:t>
            </a:r>
          </a:p>
          <a:p>
            <a:pPr marL="0" indent="0">
              <a:buNone/>
            </a:pPr>
            <a:r>
              <a:rPr lang="ru-RU" sz="1400" dirty="0" err="1"/>
              <a:t>Р</a:t>
            </a:r>
            <a:r>
              <a:rPr lang="ru-RU" sz="1400" dirty="0" err="1" smtClean="0"/>
              <a:t>ефрежираторы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Китай- Россия - Казахстан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r>
              <a:rPr lang="ru-RU" sz="1400" dirty="0" smtClean="0"/>
              <a:t>Страны СНГ и Прибалтики </a:t>
            </a:r>
            <a:endParaRPr lang="ru-RU" sz="1400" dirty="0"/>
          </a:p>
        </p:txBody>
      </p:sp>
      <p:sp>
        <p:nvSpPr>
          <p:cNvPr id="10" name="Объект 21"/>
          <p:cNvSpPr>
            <a:spLocks noGrp="1"/>
          </p:cNvSpPr>
          <p:nvPr>
            <p:ph sz="half" idx="1"/>
          </p:nvPr>
        </p:nvSpPr>
        <p:spPr>
          <a:xfrm>
            <a:off x="5796136" y="1124744"/>
            <a:ext cx="3096344" cy="3155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ИП «</a:t>
            </a:r>
            <a:r>
              <a:rPr lang="ru-RU" sz="1400" b="1" dirty="0" err="1" smtClean="0"/>
              <a:t>Ахковбеков</a:t>
            </a:r>
            <a:r>
              <a:rPr lang="ru-RU" sz="1400" b="1" dirty="0" smtClean="0"/>
              <a:t> А.И.»</a:t>
            </a:r>
          </a:p>
          <a:p>
            <a:pPr marL="0" indent="0">
              <a:buNone/>
            </a:pPr>
            <a:r>
              <a:rPr lang="ru-RU" sz="1400" b="1" dirty="0" smtClean="0"/>
              <a:t>Директор: </a:t>
            </a:r>
            <a:r>
              <a:rPr lang="ru-RU" sz="1400" b="1" dirty="0" err="1" smtClean="0"/>
              <a:t>Ахковбеков</a:t>
            </a:r>
            <a:r>
              <a:rPr lang="ru-RU" sz="1400" b="1" dirty="0" smtClean="0"/>
              <a:t> Александр </a:t>
            </a:r>
            <a:r>
              <a:rPr lang="ru-RU" sz="1400" b="1" dirty="0" err="1" smtClean="0"/>
              <a:t>Исахович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/>
              <a:t>Адрес: г. Костанай, </a:t>
            </a:r>
            <a:r>
              <a:rPr lang="ru-RU" sz="1400" dirty="0" err="1"/>
              <a:t>ул.Бородина</a:t>
            </a:r>
            <a:r>
              <a:rPr lang="ru-RU" sz="1400" dirty="0"/>
              <a:t> </a:t>
            </a:r>
            <a:r>
              <a:rPr lang="ru-RU" sz="1400" dirty="0" smtClean="0"/>
              <a:t>182а тел. 8 (7142) 567917</a:t>
            </a:r>
          </a:p>
          <a:p>
            <a:pPr marL="0" indent="0">
              <a:buNone/>
            </a:pPr>
            <a:r>
              <a:rPr lang="ru-RU" sz="1400" b="1" dirty="0" smtClean="0"/>
              <a:t>Подвижной состав:</a:t>
            </a:r>
          </a:p>
          <a:p>
            <a:pPr marL="0" indent="0">
              <a:buNone/>
            </a:pPr>
            <a:r>
              <a:rPr lang="en-US" sz="1400" dirty="0"/>
              <a:t>5</a:t>
            </a:r>
            <a:r>
              <a:rPr lang="ru-RU" sz="1400" dirty="0" smtClean="0"/>
              <a:t>, аренда </a:t>
            </a:r>
            <a:r>
              <a:rPr lang="en-US" sz="1400" dirty="0" smtClean="0"/>
              <a:t>140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Автовозы</a:t>
            </a:r>
          </a:p>
          <a:p>
            <a:pPr marL="0" indent="0">
              <a:buNone/>
            </a:pPr>
            <a:r>
              <a:rPr lang="ru-RU" sz="1400" dirty="0" err="1" smtClean="0"/>
              <a:t>Рефрежираторы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Основные направления:</a:t>
            </a:r>
          </a:p>
          <a:p>
            <a:pPr marL="0" indent="0">
              <a:buNone/>
            </a:pPr>
            <a:r>
              <a:rPr lang="ru-RU" sz="1400" dirty="0" smtClean="0"/>
              <a:t>Казахстан – Европа – Казахстан </a:t>
            </a:r>
          </a:p>
          <a:p>
            <a:pPr marL="0" indent="0">
              <a:buNone/>
            </a:pPr>
            <a:r>
              <a:rPr lang="ru-RU" sz="1400" dirty="0" smtClean="0"/>
              <a:t>Казахстан – Россия – Казахстан</a:t>
            </a:r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943" y="4523853"/>
            <a:ext cx="3701778" cy="2073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1878" y="4523854"/>
            <a:ext cx="2010402" cy="2073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496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0999" y="-171400"/>
            <a:ext cx="7068015" cy="83671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Проблемные вопросы</a:t>
            </a:r>
            <a:endParaRPr lang="ru-RU" sz="2000" b="1" dirty="0"/>
          </a:p>
        </p:txBody>
      </p:sp>
      <p:sp>
        <p:nvSpPr>
          <p:cNvPr id="22" name="Объект 21"/>
          <p:cNvSpPr>
            <a:spLocks noGrp="1"/>
          </p:cNvSpPr>
          <p:nvPr>
            <p:ph sz="half" idx="1"/>
          </p:nvPr>
        </p:nvSpPr>
        <p:spPr>
          <a:xfrm>
            <a:off x="380999" y="1268760"/>
            <a:ext cx="4320480" cy="4632918"/>
          </a:xfrm>
        </p:spPr>
        <p:txBody>
          <a:bodyPr>
            <a:normAutofit fontScale="70000" lnSpcReduction="20000"/>
          </a:bodyPr>
          <a:lstStyle/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0286" y="980728"/>
            <a:ext cx="8388177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За время пребывания в командировке было проведено 7 встреч с руководителями и представителями транспортных компаний-членов КазАТО.</a:t>
            </a:r>
          </a:p>
          <a:p>
            <a:pPr marL="0" indent="0">
              <a:buNone/>
            </a:pPr>
            <a:r>
              <a:rPr lang="ru-RU" sz="2200" dirty="0" smtClean="0"/>
              <a:t>В ходе встреч были озвучены основные следующие проблемы перевозчиков данного региона:</a:t>
            </a:r>
          </a:p>
          <a:p>
            <a:r>
              <a:rPr lang="ru-RU" sz="2200" dirty="0" smtClean="0"/>
              <a:t>Очень долго изготавливают свидетельства </a:t>
            </a:r>
            <a:r>
              <a:rPr lang="en-US" sz="2200" dirty="0" smtClean="0"/>
              <a:t>FRC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Таможенный досмотр в пунктах пропуска Верхний Ларс и Убылинка (Убытки 25000 </a:t>
            </a:r>
            <a:r>
              <a:rPr lang="ru-RU" sz="2200" dirty="0" err="1" smtClean="0"/>
              <a:t>рос.р</a:t>
            </a:r>
            <a:r>
              <a:rPr lang="ru-RU" sz="2200" dirty="0" smtClean="0"/>
              <a:t>.);</a:t>
            </a:r>
          </a:p>
          <a:p>
            <a:r>
              <a:rPr lang="ru-RU" sz="2200" dirty="0" smtClean="0"/>
              <a:t>Некоторые страховые брокеры не предоставляют счет-фактуры (СБ «</a:t>
            </a:r>
            <a:r>
              <a:rPr lang="ru-RU" sz="2200" dirty="0" err="1" smtClean="0"/>
              <a:t>Малакут</a:t>
            </a:r>
            <a:r>
              <a:rPr lang="ru-RU" sz="2200" dirty="0" smtClean="0"/>
              <a:t>»);</a:t>
            </a:r>
          </a:p>
          <a:p>
            <a:r>
              <a:rPr lang="en-US" sz="2200" dirty="0" smtClean="0"/>
              <a:t>Green-</a:t>
            </a:r>
            <a:r>
              <a:rPr lang="ru-RU" sz="2200" dirty="0" smtClean="0"/>
              <a:t>карта приобретенная в Казахстане не действует за границей, обязывают приобретать </a:t>
            </a:r>
            <a:r>
              <a:rPr lang="ru-RU" sz="2200" dirty="0"/>
              <a:t>при пересечении </a:t>
            </a:r>
            <a:r>
              <a:rPr lang="ru-RU" sz="2200" dirty="0" smtClean="0"/>
              <a:t>границы; </a:t>
            </a:r>
          </a:p>
          <a:p>
            <a:r>
              <a:rPr lang="ru-RU" sz="2200" dirty="0" smtClean="0"/>
              <a:t>Проблема с возвратом НДС от стоимости приобретенного топлива с российской стороны;</a:t>
            </a:r>
          </a:p>
          <a:p>
            <a:r>
              <a:rPr lang="ru-RU" sz="2200" dirty="0" smtClean="0"/>
              <a:t>Неудобно отправлять водителей на обучение в г. Алматы;</a:t>
            </a:r>
          </a:p>
          <a:p>
            <a:pPr marL="0" indent="0">
              <a:buNone/>
            </a:pPr>
            <a:r>
              <a:rPr lang="ru-RU" sz="2200" dirty="0"/>
              <a:t>Во время визита в РГУ «Инспекция транспортного контроля по Костанайской области» руководитель, </a:t>
            </a:r>
            <a:r>
              <a:rPr lang="ru-RU" sz="2200" dirty="0" err="1"/>
              <a:t>Арапбаева</a:t>
            </a:r>
            <a:r>
              <a:rPr lang="ru-RU" sz="2200" dirty="0"/>
              <a:t> </a:t>
            </a:r>
            <a:r>
              <a:rPr lang="ru-RU" sz="2200" dirty="0" err="1"/>
              <a:t>Жолдасбека</a:t>
            </a:r>
            <a:r>
              <a:rPr lang="ru-RU" sz="2200" dirty="0"/>
              <a:t> </a:t>
            </a:r>
            <a:r>
              <a:rPr lang="ru-RU" sz="2200" dirty="0" err="1" smtClean="0"/>
              <a:t>Камбаровича</a:t>
            </a:r>
            <a:r>
              <a:rPr lang="ru-RU" sz="2200" dirty="0"/>
              <a:t>, был на выезде, поэтому состоялась встреча с первым заместителем руководителя </a:t>
            </a:r>
            <a:r>
              <a:rPr lang="ru-RU" sz="2200" dirty="0" err="1"/>
              <a:t>Сейталиным</a:t>
            </a:r>
            <a:r>
              <a:rPr lang="ru-RU" sz="2200" dirty="0"/>
              <a:t> Русланом </a:t>
            </a:r>
            <a:r>
              <a:rPr lang="ru-RU" sz="2200" dirty="0" err="1"/>
              <a:t>Максатовичем</a:t>
            </a:r>
            <a:r>
              <a:rPr lang="ru-RU" sz="2200" dirty="0"/>
              <a:t>. </a:t>
            </a:r>
          </a:p>
          <a:p>
            <a:pPr marL="0" indent="0">
              <a:buNone/>
            </a:pPr>
            <a:r>
              <a:rPr lang="ru-RU" sz="2200" dirty="0" smtClean="0"/>
              <a:t>С въездом иностранных перевозчиков на территорию Казахстана проблемы возникают лишь в конце года, когда у иностранных компаний заканчиваются бланки казахстанских разрешений, но мы пресекаем все попытки пересечь казахстанскую границу иностранцами – заявил Руслан </a:t>
            </a:r>
            <a:r>
              <a:rPr lang="ru-RU" sz="2200" dirty="0" err="1" smtClean="0"/>
              <a:t>Максатович</a:t>
            </a:r>
            <a:r>
              <a:rPr lang="ru-RU" sz="2200" dirty="0"/>
              <a:t>. По словам первого заместителя руководителя РГУ «Инспекция транспортного контроля по Костанайской области» </a:t>
            </a:r>
            <a:r>
              <a:rPr lang="ru-RU" sz="2200" dirty="0" err="1"/>
              <a:t>Сейталина</a:t>
            </a:r>
            <a:r>
              <a:rPr lang="ru-RU" sz="2200" dirty="0"/>
              <a:t> Руслана </a:t>
            </a:r>
            <a:r>
              <a:rPr lang="ru-RU" sz="2200" dirty="0" err="1"/>
              <a:t>Максатовича</a:t>
            </a:r>
            <a:r>
              <a:rPr lang="ru-RU" sz="2200" dirty="0"/>
              <a:t> проблем с получением иностранных бланков разрешений на данный момент нет. Перевозчики также подтвердили данный факт.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Произведен выезд на </a:t>
            </a:r>
            <a:r>
              <a:rPr lang="en-US" sz="2200" dirty="0"/>
              <a:t>TIR-</a:t>
            </a:r>
            <a:r>
              <a:rPr lang="ru-RU" sz="2200" dirty="0"/>
              <a:t>паркинг, который находится в поселке Федоровка Костанайской области (82 км. от г. Костанай), где были опрошены иностранные и отечественные перевозчики.  </a:t>
            </a:r>
          </a:p>
          <a:p>
            <a:pPr marL="0" indent="0">
              <a:buNone/>
            </a:pPr>
            <a:r>
              <a:rPr lang="ru-RU" sz="2200" dirty="0" smtClean="0"/>
              <a:t>Во время выезда в п. Федоровка было опрошено 11 перевозчиков, из них – 1 из Литвы, 4 – из России, 3 – из Белоруссии и 3 – отечественных перевозчика. Во время беседы перевозчики очень хорошо отзывались о работе транспортной инспекции, однако на просьбу предъявить казахстанские бланки разрешений они отреагировали агрессивно и категорически отказались показывать бланки.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6541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671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Перспективы и предложения перевозчиков – членов КазАТО</a:t>
            </a:r>
            <a:endParaRPr lang="ru-RU" sz="2000" b="1" dirty="0"/>
          </a:p>
        </p:txBody>
      </p:sp>
      <p:sp>
        <p:nvSpPr>
          <p:cNvPr id="22" name="Объект 21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2192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Предложения перевозчиков Костанайской области:</a:t>
            </a:r>
          </a:p>
          <a:p>
            <a:r>
              <a:rPr lang="ru-RU" sz="1600" dirty="0" smtClean="0"/>
              <a:t>Проводить обучение водителей по регионам;</a:t>
            </a:r>
          </a:p>
          <a:p>
            <a:r>
              <a:rPr lang="ru-RU" sz="1600" dirty="0" smtClean="0"/>
              <a:t>Обязать органы Комитета национальной безопасности проверять наличие казахстанских бланков разрешений у иностранных перевозчиков;</a:t>
            </a:r>
          </a:p>
          <a:p>
            <a:r>
              <a:rPr lang="ru-RU" sz="1600" dirty="0" smtClean="0"/>
              <a:t>Обучение будущих сотрудников КазАТО автотранспортному делу за границей;</a:t>
            </a:r>
          </a:p>
          <a:p>
            <a:r>
              <a:rPr lang="ru-RU" sz="1600" dirty="0" smtClean="0"/>
              <a:t>Организовать транзит на Монголию через Китай.</a:t>
            </a:r>
          </a:p>
          <a:p>
            <a:pPr marL="0" indent="0">
              <a:buNone/>
            </a:pPr>
            <a:r>
              <a:rPr lang="ru-RU" sz="1600" dirty="0" smtClean="0"/>
              <a:t>Перспективы:</a:t>
            </a:r>
          </a:p>
          <a:p>
            <a:r>
              <a:rPr lang="ru-RU" sz="1600" dirty="0" smtClean="0"/>
              <a:t>Успешно реализовываются государственные программы поддержки предпринимательства, но в банке </a:t>
            </a:r>
            <a:r>
              <a:rPr lang="ru-RU" sz="1600" dirty="0"/>
              <a:t>очень долго решается вопрос о субсидировании по программе ДАМУ</a:t>
            </a:r>
            <a:endParaRPr lang="ru-RU" sz="1600" dirty="0" smtClean="0"/>
          </a:p>
          <a:p>
            <a:r>
              <a:rPr lang="ru-RU" sz="1600" dirty="0" smtClean="0"/>
              <a:t>ТОО «</a:t>
            </a:r>
            <a:r>
              <a:rPr lang="en-US" sz="1600" dirty="0" err="1" smtClean="0"/>
              <a:t>Damir</a:t>
            </a:r>
            <a:r>
              <a:rPr lang="en-US" sz="1600" dirty="0" smtClean="0"/>
              <a:t> Logistic</a:t>
            </a:r>
            <a:r>
              <a:rPr lang="ru-RU" sz="1600" dirty="0" smtClean="0"/>
              <a:t>»</a:t>
            </a:r>
            <a:r>
              <a:rPr lang="en-US" sz="1600" dirty="0" smtClean="0"/>
              <a:t> </a:t>
            </a:r>
            <a:r>
              <a:rPr lang="ru-RU" sz="1600" dirty="0" smtClean="0"/>
              <a:t>получил земельный участок для строительства </a:t>
            </a:r>
            <a:r>
              <a:rPr lang="en-US" sz="1600" dirty="0" smtClean="0"/>
              <a:t>TIR-</a:t>
            </a:r>
            <a:r>
              <a:rPr lang="ru-RU" sz="1600" dirty="0" smtClean="0"/>
              <a:t> паркинга, но из-за близости к местной птицефабрики, не может получить разрешение на строительство.</a:t>
            </a:r>
          </a:p>
          <a:p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229200"/>
            <a:ext cx="1835696" cy="1376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01479" y="4393586"/>
            <a:ext cx="1376772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23935" y="4543687"/>
            <a:ext cx="1376772" cy="2747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425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56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4054" y="2348880"/>
            <a:ext cx="4895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Спасибо за внимание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6885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969</Words>
  <Application>Microsoft Office PowerPoint</Application>
  <PresentationFormat>Экран (4:3)</PresentationFormat>
  <Paragraphs>157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Знакомство с PowerPoint 2010</vt:lpstr>
      <vt:lpstr>Поток</vt:lpstr>
      <vt:lpstr>Отчет по командировке</vt:lpstr>
      <vt:lpstr>Слайд 2</vt:lpstr>
      <vt:lpstr>Транспортные компании по Костанайской области</vt:lpstr>
      <vt:lpstr>Транспортные компании по Костанайской области</vt:lpstr>
      <vt:lpstr>Транспортные компании по Костанайской области</vt:lpstr>
      <vt:lpstr>Проблемные вопросы</vt:lpstr>
      <vt:lpstr>Перспективы и предложения перевозчиков – членов КазАТО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2017-05-08T12:15:34Z</dcterms:created>
  <dcterms:modified xsi:type="dcterms:W3CDTF">2017-05-17T03:51:53Z</dcterms:modified>
</cp:coreProperties>
</file>